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6858000" cy="9144000"/>
  <p:embeddedFontLst>
    <p:embeddedFont>
      <p:font typeface="Assistant SemiBold"/>
      <p:regular r:id="rId40"/>
      <p:bold r:id="rId41"/>
    </p:embeddedFont>
    <p:embeddedFont>
      <p:font typeface="Assistant Light"/>
      <p:regular r:id="rId42"/>
      <p:bold r:id="rId43"/>
    </p:embeddedFont>
    <p:embeddedFont>
      <p:font typeface="Fira Sans Extra Condensed Medium"/>
      <p:regular r:id="rId44"/>
      <p:bold r:id="rId45"/>
      <p:italic r:id="rId46"/>
      <p:boldItalic r:id="rId47"/>
    </p:embeddedFont>
    <p:embeddedFont>
      <p:font typeface="Assistant"/>
      <p:regular r:id="rId48"/>
      <p:bold r:id="rId49"/>
    </p:embeddedFont>
    <p:embeddedFont>
      <p:font typeface="Barlow Semi Condensed"/>
      <p:regular r:id="rId50"/>
      <p:bold r:id="rId51"/>
      <p:italic r:id="rId52"/>
      <p:boldItalic r:id="rId53"/>
    </p:embeddedFont>
    <p:embeddedFont>
      <p:font typeface="Scope One"/>
      <p:regular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ssistantSemiBold-regular.fntdata"/><Relationship Id="rId42" Type="http://schemas.openxmlformats.org/officeDocument/2006/relationships/font" Target="fonts/AssistantLight-regular.fntdata"/><Relationship Id="rId41" Type="http://schemas.openxmlformats.org/officeDocument/2006/relationships/font" Target="fonts/AssistantSemiBold-bold.fntdata"/><Relationship Id="rId44" Type="http://schemas.openxmlformats.org/officeDocument/2006/relationships/font" Target="fonts/FiraSansExtraCondensedMedium-regular.fntdata"/><Relationship Id="rId43" Type="http://schemas.openxmlformats.org/officeDocument/2006/relationships/font" Target="fonts/AssistantLight-bold.fntdata"/><Relationship Id="rId46" Type="http://schemas.openxmlformats.org/officeDocument/2006/relationships/font" Target="fonts/FiraSansExtraCondensedMedium-italic.fntdata"/><Relationship Id="rId45" Type="http://schemas.openxmlformats.org/officeDocument/2006/relationships/font" Target="fonts/FiraSansExtraCondensed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Assistant-regular.fntdata"/><Relationship Id="rId47" Type="http://schemas.openxmlformats.org/officeDocument/2006/relationships/font" Target="fonts/FiraSansExtraCondensedMedium-boldItalic.fntdata"/><Relationship Id="rId49" Type="http://schemas.openxmlformats.org/officeDocument/2006/relationships/font" Target="fonts/Assistan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BarlowSemiCondensed-bold.fntdata"/><Relationship Id="rId50" Type="http://schemas.openxmlformats.org/officeDocument/2006/relationships/font" Target="fonts/BarlowSemiCondensed-regular.fntdata"/><Relationship Id="rId53" Type="http://schemas.openxmlformats.org/officeDocument/2006/relationships/font" Target="fonts/BarlowSemiCondensed-boldItalic.fntdata"/><Relationship Id="rId52" Type="http://schemas.openxmlformats.org/officeDocument/2006/relationships/font" Target="fonts/BarlowSemiCondensed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ScopeOne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e0d7a460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e0d7a460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f19bdcec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f19bdcec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e0d7a460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e0d7a460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e0d7a460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e0d7a460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e0d7a460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e0d7a460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e0d7a460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e0d7a460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e0d7a460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e0d7a460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16dc1fc0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16dc1fc0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f19bdc9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f19bdc9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f19bdc9c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f19bdc9c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17709229b_2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17709229b_2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f19bdc9c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f19bdc9c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f19bdc9c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f19bdc9c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f19bdc9c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f19bdc9c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f19bdc9c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f19bdc9c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f19bdc9c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f19bdc9c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f19bdc9c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f19bdc9c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f19bdc9c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f19bdc9c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f19bdc9c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f19bdc9c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f19bdc9c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f19bdc9c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f19bdc9c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f19bdc9c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f19bdc9c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f19bdc9c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1.cloud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. download el json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f19bdc9c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f19bdc9c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e3278625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e3278625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f19bdc9c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f19bdc9c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f19bdcec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f19bdcec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f19bdcec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f19bdcec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16dc1fc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16dc1fc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f19bdce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f19bdce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e0d7a460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e0d7a460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f19bdcec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f19bdcec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e0d7a460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e0d7a460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TLE OPENING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999891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99891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999891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1667625" y="1948450"/>
            <a:ext cx="5904300" cy="10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55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528306" y="2995274"/>
            <a:ext cx="2087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2">
  <p:cSld name="CUSTOM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ctrTitle"/>
          </p:nvPr>
        </p:nvSpPr>
        <p:spPr>
          <a:xfrm flipH="1">
            <a:off x="1909362" y="2052125"/>
            <a:ext cx="1911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subTitle"/>
          </p:nvPr>
        </p:nvSpPr>
        <p:spPr>
          <a:xfrm flipH="1">
            <a:off x="1630637" y="2513575"/>
            <a:ext cx="24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1"/>
          <p:cNvSpPr txBox="1"/>
          <p:nvPr>
            <p:ph hasCustomPrompt="1" idx="2" type="title"/>
          </p:nvPr>
        </p:nvSpPr>
        <p:spPr>
          <a:xfrm flipH="1">
            <a:off x="5751200" y="2332428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+ TEXT 2">
  <p:cSld name="CUSTOM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ctrTitle"/>
          </p:nvPr>
        </p:nvSpPr>
        <p:spPr>
          <a:xfrm flipH="1">
            <a:off x="2276110" y="1683300"/>
            <a:ext cx="4591800" cy="1777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CUSTOM_1_1_1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 flipH="1">
            <a:off x="1390925" y="513454"/>
            <a:ext cx="6362100" cy="633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">
  <p:cSld name="CUSTOM_1_1_1_1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ctrTitle"/>
          </p:nvPr>
        </p:nvSpPr>
        <p:spPr>
          <a:xfrm flipH="1">
            <a:off x="1390925" y="513452"/>
            <a:ext cx="6362100" cy="808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1">
  <p:cSld name="CUSTOM_6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2037911" y="155424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2265011" y="2067525"/>
            <a:ext cx="1679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2" type="ctrTitle"/>
          </p:nvPr>
        </p:nvSpPr>
        <p:spPr>
          <a:xfrm>
            <a:off x="2037911" y="357838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3" type="subTitle"/>
          </p:nvPr>
        </p:nvSpPr>
        <p:spPr>
          <a:xfrm>
            <a:off x="2265011" y="4111571"/>
            <a:ext cx="1679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4" type="ctrTitle"/>
          </p:nvPr>
        </p:nvSpPr>
        <p:spPr>
          <a:xfrm>
            <a:off x="5179106" y="154179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5" type="subTitle"/>
          </p:nvPr>
        </p:nvSpPr>
        <p:spPr>
          <a:xfrm>
            <a:off x="5179106" y="2055050"/>
            <a:ext cx="1679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6" type="ctrTitle"/>
          </p:nvPr>
        </p:nvSpPr>
        <p:spPr>
          <a:xfrm>
            <a:off x="1214475" y="2581144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7" type="subTitle"/>
          </p:nvPr>
        </p:nvSpPr>
        <p:spPr>
          <a:xfrm>
            <a:off x="1441575" y="3094424"/>
            <a:ext cx="1679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8" type="ctrTitle"/>
          </p:nvPr>
        </p:nvSpPr>
        <p:spPr>
          <a:xfrm>
            <a:off x="5179106" y="3578466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9" type="subTitle"/>
          </p:nvPr>
        </p:nvSpPr>
        <p:spPr>
          <a:xfrm>
            <a:off x="5179106" y="4091746"/>
            <a:ext cx="1679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3" type="ctrTitle"/>
          </p:nvPr>
        </p:nvSpPr>
        <p:spPr>
          <a:xfrm>
            <a:off x="5855313" y="257099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14" type="subTitle"/>
          </p:nvPr>
        </p:nvSpPr>
        <p:spPr>
          <a:xfrm>
            <a:off x="5855313" y="3084250"/>
            <a:ext cx="1679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15" type="ctrTitle"/>
          </p:nvPr>
        </p:nvSpPr>
        <p:spPr>
          <a:xfrm flipH="1">
            <a:off x="2126050" y="513450"/>
            <a:ext cx="4891500" cy="122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3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ctrTitle"/>
          </p:nvPr>
        </p:nvSpPr>
        <p:spPr>
          <a:xfrm flipH="1">
            <a:off x="1390925" y="513453"/>
            <a:ext cx="6362100" cy="78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4">
  <p:cSld name="CUSTOM_1_1_1_1_1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 flipH="1">
            <a:off x="1390925" y="513453"/>
            <a:ext cx="6362100" cy="78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ctrTitle"/>
          </p:nvPr>
        </p:nvSpPr>
        <p:spPr>
          <a:xfrm>
            <a:off x="2128850" y="152985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2242475" y="1991325"/>
            <a:ext cx="1679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" type="ctrTitle"/>
          </p:nvPr>
        </p:nvSpPr>
        <p:spPr>
          <a:xfrm flipH="1">
            <a:off x="2126050" y="513450"/>
            <a:ext cx="4891500" cy="122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3" type="ctrTitle"/>
          </p:nvPr>
        </p:nvSpPr>
        <p:spPr>
          <a:xfrm>
            <a:off x="5068000" y="152985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4" type="subTitle"/>
          </p:nvPr>
        </p:nvSpPr>
        <p:spPr>
          <a:xfrm>
            <a:off x="5181625" y="1991325"/>
            <a:ext cx="1679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5" type="ctrTitle"/>
          </p:nvPr>
        </p:nvSpPr>
        <p:spPr>
          <a:xfrm>
            <a:off x="2128850" y="320542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6" type="subTitle"/>
          </p:nvPr>
        </p:nvSpPr>
        <p:spPr>
          <a:xfrm>
            <a:off x="2242475" y="3666900"/>
            <a:ext cx="1679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7" type="ctrTitle"/>
          </p:nvPr>
        </p:nvSpPr>
        <p:spPr>
          <a:xfrm>
            <a:off x="5068000" y="320542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8" type="subTitle"/>
          </p:nvPr>
        </p:nvSpPr>
        <p:spPr>
          <a:xfrm>
            <a:off x="5181625" y="3666900"/>
            <a:ext cx="1679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3">
  <p:cSld name="CUSTOM_1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 flipH="1">
            <a:off x="3616050" y="3259450"/>
            <a:ext cx="1911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 flipH="1">
            <a:off x="3337350" y="3728301"/>
            <a:ext cx="24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19"/>
          <p:cNvSpPr txBox="1"/>
          <p:nvPr>
            <p:ph hasCustomPrompt="1" idx="2" type="title"/>
          </p:nvPr>
        </p:nvSpPr>
        <p:spPr>
          <a:xfrm flipH="1">
            <a:off x="3695100" y="1422556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+ TEXT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 flipH="1">
            <a:off x="9125186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/>
          <p:nvPr/>
        </p:nvSpPr>
        <p:spPr>
          <a:xfrm flipH="1">
            <a:off x="9125186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799930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799930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idx="1" type="subTitle"/>
          </p:nvPr>
        </p:nvSpPr>
        <p:spPr>
          <a:xfrm flipH="1">
            <a:off x="4356750" y="3299275"/>
            <a:ext cx="33114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0" name="Google Shape;110;p20"/>
          <p:cNvSpPr txBox="1"/>
          <p:nvPr>
            <p:ph hasCustomPrompt="1" type="title"/>
          </p:nvPr>
        </p:nvSpPr>
        <p:spPr>
          <a:xfrm flipH="1">
            <a:off x="1628250" y="1982625"/>
            <a:ext cx="6039900" cy="110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TLE + 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799930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799930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type="ctrTitle"/>
          </p:nvPr>
        </p:nvSpPr>
        <p:spPr>
          <a:xfrm flipH="1">
            <a:off x="1325250" y="1899125"/>
            <a:ext cx="6493500" cy="18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 flipH="1">
            <a:off x="2923175" y="3290488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7988691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/>
          <p:nvPr/>
        </p:nvSpPr>
        <p:spPr>
          <a:xfrm>
            <a:off x="7988691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/>
          <p:nvPr/>
        </p:nvSpPr>
        <p:spPr>
          <a:xfrm>
            <a:off x="74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/>
          <p:nvPr/>
        </p:nvSpPr>
        <p:spPr>
          <a:xfrm flipH="1">
            <a:off x="11333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/>
          <p:nvPr/>
        </p:nvSpPr>
        <p:spPr>
          <a:xfrm flipH="1">
            <a:off x="11333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7988691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/>
          <p:nvPr/>
        </p:nvSpPr>
        <p:spPr>
          <a:xfrm>
            <a:off x="74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1" type="subTitle"/>
          </p:nvPr>
        </p:nvSpPr>
        <p:spPr>
          <a:xfrm>
            <a:off x="2153345" y="1386875"/>
            <a:ext cx="2353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0" name="Google Shape;120;p21"/>
          <p:cNvSpPr txBox="1"/>
          <p:nvPr>
            <p:ph hasCustomPrompt="1" type="title"/>
          </p:nvPr>
        </p:nvSpPr>
        <p:spPr>
          <a:xfrm>
            <a:off x="2153341" y="8840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1"/>
          <p:cNvSpPr txBox="1"/>
          <p:nvPr>
            <p:ph idx="2" type="subTitle"/>
          </p:nvPr>
        </p:nvSpPr>
        <p:spPr>
          <a:xfrm>
            <a:off x="5358125" y="2705225"/>
            <a:ext cx="20964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2" name="Google Shape;122;p21"/>
          <p:cNvSpPr txBox="1"/>
          <p:nvPr>
            <p:ph hasCustomPrompt="1" idx="3" type="title"/>
          </p:nvPr>
        </p:nvSpPr>
        <p:spPr>
          <a:xfrm>
            <a:off x="2696451" y="223197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1"/>
          <p:cNvSpPr txBox="1"/>
          <p:nvPr>
            <p:ph idx="4" type="subTitle"/>
          </p:nvPr>
        </p:nvSpPr>
        <p:spPr>
          <a:xfrm>
            <a:off x="1168199" y="4053175"/>
            <a:ext cx="2872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4" name="Google Shape;124;p21"/>
          <p:cNvSpPr txBox="1"/>
          <p:nvPr>
            <p:ph hasCustomPrompt="1" idx="5" type="title"/>
          </p:nvPr>
        </p:nvSpPr>
        <p:spPr>
          <a:xfrm>
            <a:off x="1168197" y="35799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 flipH="1">
            <a:off x="6248350" y="2438400"/>
            <a:ext cx="1553400" cy="9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 flipH="1">
            <a:off x="6248350" y="3288825"/>
            <a:ext cx="2220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ctrTitle"/>
          </p:nvPr>
        </p:nvSpPr>
        <p:spPr>
          <a:xfrm>
            <a:off x="2331651" y="2827375"/>
            <a:ext cx="1183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" name="Google Shape;130;p23"/>
          <p:cNvSpPr txBox="1"/>
          <p:nvPr>
            <p:ph idx="1" type="subTitle"/>
          </p:nvPr>
        </p:nvSpPr>
        <p:spPr>
          <a:xfrm>
            <a:off x="1437351" y="3288825"/>
            <a:ext cx="20775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ctrTitle"/>
          </p:nvPr>
        </p:nvSpPr>
        <p:spPr>
          <a:xfrm flipH="1">
            <a:off x="570650" y="1670525"/>
            <a:ext cx="8002800" cy="18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33" name="Google Shape;133;p24"/>
          <p:cNvSpPr txBox="1"/>
          <p:nvPr/>
        </p:nvSpPr>
        <p:spPr>
          <a:xfrm>
            <a:off x="3134250" y="3404450"/>
            <a:ext cx="28755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Assistant SemiBold"/>
                <a:ea typeface="Assistant SemiBold"/>
                <a:cs typeface="Assistant SemiBold"/>
                <a:sym typeface="Assistant SemiBold"/>
                <a:hlinkClick r:id="rId3"/>
              </a:rPr>
              <a:t>Slidesgo</a:t>
            </a:r>
            <a:r>
              <a:rPr lang="en" sz="1000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Assistant SemiBold"/>
                <a:ea typeface="Assistant SemiBold"/>
                <a:cs typeface="Assistant SemiBold"/>
                <a:sym typeface="Assistant SemiBold"/>
                <a:hlinkClick r:id="rId4"/>
              </a:rPr>
              <a:t>Flaticon</a:t>
            </a:r>
            <a:r>
              <a:rPr lang="en" sz="1000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Assistant SemiBold"/>
                <a:ea typeface="Assistant SemiBold"/>
                <a:cs typeface="Assistant SemiBold"/>
                <a:sym typeface="Assistant SemiBold"/>
                <a:hlinkClick r:id="rId5"/>
              </a:rPr>
              <a:t>Freepik</a:t>
            </a:r>
            <a:r>
              <a:rPr lang="en" sz="1000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. </a:t>
            </a:r>
            <a:endParaRPr>
              <a:solidFill>
                <a:schemeClr val="dk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134" name="Google Shape;134;p24"/>
          <p:cNvSpPr txBox="1"/>
          <p:nvPr>
            <p:ph idx="1" type="subTitle"/>
          </p:nvPr>
        </p:nvSpPr>
        <p:spPr>
          <a:xfrm flipH="1">
            <a:off x="2923175" y="1018488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9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99930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799930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type="ctrTitle"/>
          </p:nvPr>
        </p:nvSpPr>
        <p:spPr>
          <a:xfrm flipH="1">
            <a:off x="5694581" y="2185151"/>
            <a:ext cx="23958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 flipH="1">
            <a:off x="2666975" y="798050"/>
            <a:ext cx="5423400" cy="12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>
  <p:cSld name="CUSTOM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ctrTitle"/>
          </p:nvPr>
        </p:nvSpPr>
        <p:spPr>
          <a:xfrm>
            <a:off x="5344459" y="2052125"/>
            <a:ext cx="1911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5065784" y="2513575"/>
            <a:ext cx="24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" name="Google Shape;35;p5"/>
          <p:cNvSpPr txBox="1"/>
          <p:nvPr>
            <p:ph hasCustomPrompt="1" idx="2" type="title"/>
          </p:nvPr>
        </p:nvSpPr>
        <p:spPr>
          <a:xfrm>
            <a:off x="1540117" y="2282853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TEXT 1">
  <p:cSld name="TITLE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body"/>
          </p:nvPr>
        </p:nvSpPr>
        <p:spPr>
          <a:xfrm>
            <a:off x="191790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⬡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Light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Light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>
                <a:solidFill>
                  <a:schemeClr val="lt1"/>
                </a:solidFill>
              </a:defRPr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 Light"/>
              <a:buChar char="●"/>
              <a:defRPr>
                <a:solidFill>
                  <a:schemeClr val="lt1"/>
                </a:solidFill>
              </a:defRPr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 Light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Nunito Light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2407325" y="509179"/>
            <a:ext cx="43293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ctrTitle"/>
          </p:nvPr>
        </p:nvSpPr>
        <p:spPr>
          <a:xfrm flipH="1">
            <a:off x="2156175" y="2232800"/>
            <a:ext cx="17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 flipH="1">
            <a:off x="2156350" y="2729278"/>
            <a:ext cx="2310900" cy="16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2" type="ctrTitle"/>
          </p:nvPr>
        </p:nvSpPr>
        <p:spPr>
          <a:xfrm flipH="1">
            <a:off x="5530427" y="2234925"/>
            <a:ext cx="1548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3" type="subTitle"/>
          </p:nvPr>
        </p:nvSpPr>
        <p:spPr>
          <a:xfrm flipH="1">
            <a:off x="4767826" y="2735189"/>
            <a:ext cx="2310900" cy="16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4" type="title"/>
          </p:nvPr>
        </p:nvSpPr>
        <p:spPr>
          <a:xfrm>
            <a:off x="2781001" y="514219"/>
            <a:ext cx="35820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ctrTitle"/>
          </p:nvPr>
        </p:nvSpPr>
        <p:spPr>
          <a:xfrm>
            <a:off x="5543173" y="2512875"/>
            <a:ext cx="1303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" type="subTitle"/>
          </p:nvPr>
        </p:nvSpPr>
        <p:spPr>
          <a:xfrm>
            <a:off x="4310938" y="3011309"/>
            <a:ext cx="2535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8"/>
          <p:cNvSpPr txBox="1"/>
          <p:nvPr>
            <p:ph idx="2" type="title"/>
          </p:nvPr>
        </p:nvSpPr>
        <p:spPr>
          <a:xfrm>
            <a:off x="2447700" y="509674"/>
            <a:ext cx="42486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3" type="ctrTitle"/>
          </p:nvPr>
        </p:nvSpPr>
        <p:spPr>
          <a:xfrm>
            <a:off x="2281616" y="1679950"/>
            <a:ext cx="1303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4" type="subTitle"/>
          </p:nvPr>
        </p:nvSpPr>
        <p:spPr>
          <a:xfrm>
            <a:off x="2281600" y="2178380"/>
            <a:ext cx="2535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" name="Google Shape;51;p8"/>
          <p:cNvSpPr txBox="1"/>
          <p:nvPr>
            <p:ph idx="5" type="ctrTitle"/>
          </p:nvPr>
        </p:nvSpPr>
        <p:spPr>
          <a:xfrm>
            <a:off x="2281616" y="3354341"/>
            <a:ext cx="1303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6" type="subTitle"/>
          </p:nvPr>
        </p:nvSpPr>
        <p:spPr>
          <a:xfrm>
            <a:off x="2281600" y="3852774"/>
            <a:ext cx="2535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+  TITLE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ctrTitle"/>
          </p:nvPr>
        </p:nvSpPr>
        <p:spPr>
          <a:xfrm flipH="1">
            <a:off x="489150" y="3649525"/>
            <a:ext cx="253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 flipH="1">
            <a:off x="489008" y="4104535"/>
            <a:ext cx="2195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+ TITLE 1">
  <p:cSld name="CUSTOM_1_1_1_1_1_1_1_1_1_1_1_1">
    <p:bg>
      <p:bgPr>
        <a:noFill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 flipH="1">
            <a:off x="2595125" y="3535800"/>
            <a:ext cx="3953700" cy="122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58" name="Google Shape;58;p10"/>
          <p:cNvPicPr preferRelativeResize="0"/>
          <p:nvPr/>
        </p:nvPicPr>
        <p:blipFill rotWithShape="1">
          <a:blip r:embed="rId2">
            <a:alphaModFix/>
          </a:blip>
          <a:srcRect b="4446" l="0" r="0" t="4446"/>
          <a:stretch/>
        </p:blipFill>
        <p:spPr>
          <a:xfrm>
            <a:off x="0" y="457200"/>
            <a:ext cx="9144000" cy="4686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cope One"/>
              <a:buNone/>
              <a:defRPr sz="2800">
                <a:solidFill>
                  <a:srgbClr val="434343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Light"/>
              <a:buChar char="●"/>
              <a:defRPr sz="1200">
                <a:solidFill>
                  <a:srgbClr val="434343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Light"/>
              <a:buChar char="○"/>
              <a:defRPr sz="1200">
                <a:solidFill>
                  <a:srgbClr val="434343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Light"/>
              <a:buChar char="■"/>
              <a:defRPr sz="1200">
                <a:solidFill>
                  <a:srgbClr val="434343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Light"/>
              <a:buChar char="●"/>
              <a:defRPr sz="1200">
                <a:solidFill>
                  <a:srgbClr val="434343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Light"/>
              <a:buChar char="○"/>
              <a:defRPr sz="1200">
                <a:solidFill>
                  <a:srgbClr val="434343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Light"/>
              <a:buChar char="■"/>
              <a:defRPr sz="1200">
                <a:solidFill>
                  <a:srgbClr val="434343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Light"/>
              <a:buChar char="●"/>
              <a:defRPr sz="1200">
                <a:solidFill>
                  <a:srgbClr val="434343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Light"/>
              <a:buChar char="○"/>
              <a:defRPr sz="1200">
                <a:solidFill>
                  <a:srgbClr val="434343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ssistant Light"/>
              <a:buChar char="■"/>
              <a:defRPr sz="1200">
                <a:solidFill>
                  <a:srgbClr val="434343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Relationship Id="rId4" Type="http://schemas.openxmlformats.org/officeDocument/2006/relationships/image" Target="../media/image5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jpg"/><Relationship Id="rId4" Type="http://schemas.openxmlformats.org/officeDocument/2006/relationships/image" Target="../media/image3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jpg"/><Relationship Id="rId4" Type="http://schemas.openxmlformats.org/officeDocument/2006/relationships/image" Target="../media/image3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jpg"/><Relationship Id="rId4" Type="http://schemas.openxmlformats.org/officeDocument/2006/relationships/image" Target="../media/image4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jpg"/><Relationship Id="rId4" Type="http://schemas.openxmlformats.org/officeDocument/2006/relationships/image" Target="../media/image3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Relationship Id="rId4" Type="http://schemas.openxmlformats.org/officeDocument/2006/relationships/image" Target="../media/image3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/>
          <p:nvPr/>
        </p:nvSpPr>
        <p:spPr>
          <a:xfrm rot="1786402">
            <a:off x="965705" y="-448201"/>
            <a:ext cx="7035859" cy="6094733"/>
          </a:xfrm>
          <a:prstGeom prst="hexagon">
            <a:avLst>
              <a:gd fmla="val 27582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9"/>
          <p:cNvSpPr txBox="1"/>
          <p:nvPr>
            <p:ph type="ctrTitle"/>
          </p:nvPr>
        </p:nvSpPr>
        <p:spPr>
          <a:xfrm>
            <a:off x="1667625" y="1948450"/>
            <a:ext cx="5904300" cy="10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900"/>
              <a:t>Care Crop</a:t>
            </a:r>
            <a:endParaRPr b="1" sz="6900"/>
          </a:p>
        </p:txBody>
      </p:sp>
      <p:sp>
        <p:nvSpPr>
          <p:cNvPr id="145" name="Google Shape;145;p29"/>
          <p:cNvSpPr txBox="1"/>
          <p:nvPr>
            <p:ph idx="1" type="subTitle"/>
          </p:nvPr>
        </p:nvSpPr>
        <p:spPr>
          <a:xfrm>
            <a:off x="2557701" y="2995275"/>
            <a:ext cx="3696000" cy="19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Supervisor  Dr. Shaimaa Aly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 Mohamed Saad ElMasry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Salma Mohamed Zaki Hafez</a:t>
            </a:r>
            <a:endParaRPr/>
          </a:p>
        </p:txBody>
      </p:sp>
      <p:sp>
        <p:nvSpPr>
          <p:cNvPr id="146" name="Google Shape;146;p29"/>
          <p:cNvSpPr/>
          <p:nvPr/>
        </p:nvSpPr>
        <p:spPr>
          <a:xfrm rot="1580594">
            <a:off x="6140135" y="2366586"/>
            <a:ext cx="6826856" cy="591413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9"/>
          <p:cNvSpPr/>
          <p:nvPr/>
        </p:nvSpPr>
        <p:spPr>
          <a:xfrm rot="1580594">
            <a:off x="-3718240" y="-3110289"/>
            <a:ext cx="6826856" cy="591413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700" y="152400"/>
            <a:ext cx="223324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8"/>
          <p:cNvSpPr txBox="1"/>
          <p:nvPr/>
        </p:nvSpPr>
        <p:spPr>
          <a:xfrm>
            <a:off x="5036975" y="1830775"/>
            <a:ext cx="28188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Notes Section</a:t>
            </a:r>
            <a:endParaRPr b="1"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Now you can store your medical notes in a fast and easy way.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775" y="222800"/>
            <a:ext cx="2508775" cy="481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450" y="198285"/>
            <a:ext cx="2721749" cy="483866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9"/>
          <p:cNvSpPr txBox="1"/>
          <p:nvPr>
            <p:ph type="ctrTitle"/>
          </p:nvPr>
        </p:nvSpPr>
        <p:spPr>
          <a:xfrm flipH="1">
            <a:off x="6248350" y="2438400"/>
            <a:ext cx="1553400" cy="9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9"/>
          <p:cNvSpPr txBox="1"/>
          <p:nvPr>
            <p:ph idx="1" type="subTitle"/>
          </p:nvPr>
        </p:nvSpPr>
        <p:spPr>
          <a:xfrm flipH="1">
            <a:off x="6248350" y="3288825"/>
            <a:ext cx="2220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50" y="76200"/>
            <a:ext cx="2303588" cy="499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600" y="76200"/>
            <a:ext cx="223324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0"/>
          <p:cNvSpPr/>
          <p:nvPr/>
        </p:nvSpPr>
        <p:spPr>
          <a:xfrm>
            <a:off x="3671150" y="1065500"/>
            <a:ext cx="1801500" cy="2731500"/>
          </a:xfrm>
          <a:prstGeom prst="up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0"/>
          <p:cNvSpPr txBox="1"/>
          <p:nvPr/>
        </p:nvSpPr>
        <p:spPr>
          <a:xfrm>
            <a:off x="4208600" y="2189125"/>
            <a:ext cx="7266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Here</a:t>
            </a:r>
            <a:endParaRPr sz="23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You</a:t>
            </a:r>
            <a:endParaRPr sz="23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Are</a:t>
            </a:r>
            <a:endParaRPr sz="23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750" y="228225"/>
            <a:ext cx="2636449" cy="46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1"/>
          <p:cNvSpPr txBox="1"/>
          <p:nvPr>
            <p:ph type="ctrTitle"/>
          </p:nvPr>
        </p:nvSpPr>
        <p:spPr>
          <a:xfrm flipH="1">
            <a:off x="5317925" y="2283300"/>
            <a:ext cx="2256900" cy="57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Doctor Ann</a:t>
            </a:r>
            <a:endParaRPr sz="3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275" y="152400"/>
            <a:ext cx="2233246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300" y="152400"/>
            <a:ext cx="223324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2"/>
          <p:cNvSpPr txBox="1"/>
          <p:nvPr/>
        </p:nvSpPr>
        <p:spPr>
          <a:xfrm>
            <a:off x="547075" y="1336750"/>
            <a:ext cx="24603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History Section </a:t>
            </a:r>
            <a:endParaRPr b="1"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2" name="Google Shape;232;p42"/>
          <p:cNvSpPr txBox="1"/>
          <p:nvPr/>
        </p:nvSpPr>
        <p:spPr>
          <a:xfrm>
            <a:off x="547075" y="2034150"/>
            <a:ext cx="27408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Now all your medical reports are one-step far from you!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775" y="152400"/>
            <a:ext cx="2233246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0150" y="152400"/>
            <a:ext cx="223324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3"/>
          <p:cNvSpPr txBox="1"/>
          <p:nvPr/>
        </p:nvSpPr>
        <p:spPr>
          <a:xfrm>
            <a:off x="3265188" y="2010000"/>
            <a:ext cx="2605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3F3F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Youtube</a:t>
            </a:r>
            <a:endParaRPr b="1" sz="3100">
              <a:solidFill>
                <a:srgbClr val="F3F3F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3F3F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Section</a:t>
            </a:r>
            <a:endParaRPr b="1" sz="3100">
              <a:solidFill>
                <a:srgbClr val="F3F3F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400" y="65225"/>
            <a:ext cx="240748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689" y="65225"/>
            <a:ext cx="240748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4"/>
          <p:cNvSpPr txBox="1"/>
          <p:nvPr/>
        </p:nvSpPr>
        <p:spPr>
          <a:xfrm>
            <a:off x="595300" y="1307700"/>
            <a:ext cx="2407500" cy="25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Yoga</a:t>
            </a:r>
            <a:endParaRPr b="1" sz="23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Keep calm and enjoy doing simple activities during staying at home.</a:t>
            </a:r>
            <a:endParaRPr sz="1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/>
          <p:nvPr/>
        </p:nvSpPr>
        <p:spPr>
          <a:xfrm rot="1710047">
            <a:off x="2139223" y="-1838349"/>
            <a:ext cx="4865554" cy="4215295"/>
          </a:xfrm>
          <a:prstGeom prst="hexagon">
            <a:avLst>
              <a:gd fmla="val 27814" name="adj"/>
              <a:gd fmla="val 115470" name="vf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5"/>
          <p:cNvSpPr txBox="1"/>
          <p:nvPr>
            <p:ph type="ctrTitle"/>
          </p:nvPr>
        </p:nvSpPr>
        <p:spPr>
          <a:xfrm flipH="1">
            <a:off x="2548350" y="3282350"/>
            <a:ext cx="4047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Technology Used</a:t>
            </a:r>
            <a:endParaRPr sz="3200"/>
          </a:p>
        </p:txBody>
      </p:sp>
      <p:sp>
        <p:nvSpPr>
          <p:cNvPr id="253" name="Google Shape;253;p45"/>
          <p:cNvSpPr txBox="1"/>
          <p:nvPr>
            <p:ph idx="2" type="title"/>
          </p:nvPr>
        </p:nvSpPr>
        <p:spPr>
          <a:xfrm flipH="1">
            <a:off x="3695100" y="1422556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>
            <p:ph idx="1" type="body"/>
          </p:nvPr>
        </p:nvSpPr>
        <p:spPr>
          <a:xfrm>
            <a:off x="780825" y="1759950"/>
            <a:ext cx="7263000" cy="27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Flutter is a free and open-source mobile UI framework created by Google and released in May 2017.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It allows you to create a native mobile application with only one codebase.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This means that you can use one programming language and one codebase to create two different apps (for iOS and Android).</a:t>
            </a:r>
            <a:endParaRPr sz="2000"/>
          </a:p>
        </p:txBody>
      </p:sp>
      <p:sp>
        <p:nvSpPr>
          <p:cNvPr id="259" name="Google Shape;259;p46"/>
          <p:cNvSpPr txBox="1"/>
          <p:nvPr>
            <p:ph type="title"/>
          </p:nvPr>
        </p:nvSpPr>
        <p:spPr>
          <a:xfrm>
            <a:off x="2407325" y="509179"/>
            <a:ext cx="43293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20700" lvl="0" marL="457200" rtl="0" algn="ctr">
              <a:spcBef>
                <a:spcPts val="0"/>
              </a:spcBef>
              <a:spcAft>
                <a:spcPts val="0"/>
              </a:spcAft>
              <a:buSzPts val="4600"/>
              <a:buAutoNum type="arabicPeriod"/>
            </a:pPr>
            <a:r>
              <a:rPr b="1" lang="en" sz="4200"/>
              <a:t>F</a:t>
            </a:r>
            <a:r>
              <a:rPr b="1" lang="en" sz="4200"/>
              <a:t>lutter</a:t>
            </a:r>
            <a:endParaRPr b="1" sz="4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idx="1" type="body"/>
          </p:nvPr>
        </p:nvSpPr>
        <p:spPr>
          <a:xfrm>
            <a:off x="1917900" y="1685575"/>
            <a:ext cx="5308200" cy="19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Cross platform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Single code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Compiles to binary code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Hot reload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Fast performance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Flexible UI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5" name="Google Shape;265;p47"/>
          <p:cNvSpPr txBox="1"/>
          <p:nvPr>
            <p:ph type="title"/>
          </p:nvPr>
        </p:nvSpPr>
        <p:spPr>
          <a:xfrm>
            <a:off x="1949100" y="422425"/>
            <a:ext cx="52458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What makes flutter unique?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2407325" y="509179"/>
            <a:ext cx="43293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300"/>
              <a:t>Contents</a:t>
            </a:r>
            <a:endParaRPr b="1" sz="7300"/>
          </a:p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1917900" y="1350325"/>
            <a:ext cx="5308200" cy="31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ssistant"/>
              <a:buAutoNum type="arabicPeriod"/>
            </a:pPr>
            <a:r>
              <a:rPr b="1" lang="en" sz="3000">
                <a:latin typeface="Assistant"/>
                <a:ea typeface="Assistant"/>
                <a:cs typeface="Assistant"/>
                <a:sym typeface="Assistant"/>
              </a:rPr>
              <a:t>Introductio</a:t>
            </a:r>
            <a:r>
              <a:rPr b="1" lang="en" sz="3000">
                <a:latin typeface="Assistant"/>
                <a:ea typeface="Assistant"/>
                <a:cs typeface="Assistant"/>
                <a:sym typeface="Assistant"/>
              </a:rPr>
              <a:t>n.</a:t>
            </a:r>
            <a:endParaRPr b="1" sz="3000">
              <a:latin typeface="Assistant"/>
              <a:ea typeface="Assistant"/>
              <a:cs typeface="Assistant"/>
              <a:sym typeface="Assistan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ssistant"/>
              <a:buAutoNum type="arabicPeriod"/>
            </a:pPr>
            <a:r>
              <a:rPr b="1" lang="en" sz="3000">
                <a:latin typeface="Assistant"/>
                <a:ea typeface="Assistant"/>
                <a:cs typeface="Assistant"/>
                <a:sym typeface="Assistant"/>
              </a:rPr>
              <a:t>User Interaction</a:t>
            </a:r>
            <a:r>
              <a:rPr b="1" lang="en" sz="3000"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 b="1" sz="3000">
              <a:latin typeface="Assistant"/>
              <a:ea typeface="Assistant"/>
              <a:cs typeface="Assistant"/>
              <a:sym typeface="Assistan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ssistant"/>
              <a:buAutoNum type="arabicPeriod"/>
            </a:pPr>
            <a:r>
              <a:rPr b="1" lang="en" sz="3000">
                <a:latin typeface="Assistant"/>
                <a:ea typeface="Assistant"/>
                <a:cs typeface="Assistant"/>
                <a:sym typeface="Assistant"/>
              </a:rPr>
              <a:t>Technology used.</a:t>
            </a:r>
            <a:endParaRPr b="1" sz="3000">
              <a:latin typeface="Assistant"/>
              <a:ea typeface="Assistant"/>
              <a:cs typeface="Assistant"/>
              <a:sym typeface="Assistan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ssistant"/>
              <a:buAutoNum type="arabicPeriod"/>
            </a:pPr>
            <a:r>
              <a:rPr b="1" lang="en" sz="3000">
                <a:latin typeface="Assistant"/>
                <a:ea typeface="Assistant"/>
                <a:cs typeface="Assistant"/>
                <a:sym typeface="Assistant"/>
              </a:rPr>
              <a:t>Conclusion.</a:t>
            </a:r>
            <a:endParaRPr b="1" sz="30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>
            <p:ph idx="1" type="body"/>
          </p:nvPr>
        </p:nvSpPr>
        <p:spPr>
          <a:xfrm>
            <a:off x="191790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275" y="1012363"/>
            <a:ext cx="607695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/>
          <p:nvPr>
            <p:ph idx="1" type="body"/>
          </p:nvPr>
        </p:nvSpPr>
        <p:spPr>
          <a:xfrm>
            <a:off x="191790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862013"/>
            <a:ext cx="607695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"/>
          <p:cNvSpPr txBox="1"/>
          <p:nvPr>
            <p:ph idx="1" type="body"/>
          </p:nvPr>
        </p:nvSpPr>
        <p:spPr>
          <a:xfrm>
            <a:off x="191790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50" y="783274"/>
            <a:ext cx="8558449" cy="35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/>
          <p:nvPr>
            <p:ph idx="1" type="body"/>
          </p:nvPr>
        </p:nvSpPr>
        <p:spPr>
          <a:xfrm>
            <a:off x="191790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1"/>
          <p:cNvSpPr txBox="1"/>
          <p:nvPr>
            <p:ph type="title"/>
          </p:nvPr>
        </p:nvSpPr>
        <p:spPr>
          <a:xfrm>
            <a:off x="2407350" y="202854"/>
            <a:ext cx="43293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How Flutter works? </a:t>
            </a:r>
            <a:endParaRPr b="1" sz="3400"/>
          </a:p>
        </p:txBody>
      </p:sp>
      <p:pic>
        <p:nvPicPr>
          <p:cNvPr id="290" name="Google Shape;2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226" y="1099550"/>
            <a:ext cx="6302700" cy="35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>
            <p:ph type="title"/>
          </p:nvPr>
        </p:nvSpPr>
        <p:spPr>
          <a:xfrm>
            <a:off x="1603050" y="509175"/>
            <a:ext cx="59379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What language is flutter built with?</a:t>
            </a:r>
            <a:endParaRPr b="1" sz="2800"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463" y="1561300"/>
            <a:ext cx="5441076" cy="29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/>
          <p:nvPr>
            <p:ph type="title"/>
          </p:nvPr>
        </p:nvSpPr>
        <p:spPr>
          <a:xfrm>
            <a:off x="2407350" y="296079"/>
            <a:ext cx="43293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Packages used </a:t>
            </a:r>
            <a:endParaRPr sz="2800"/>
          </a:p>
        </p:txBody>
      </p:sp>
      <p:pic>
        <p:nvPicPr>
          <p:cNvPr id="302" name="Google Shape;3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400" y="1065500"/>
            <a:ext cx="4795200" cy="37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>
            <p:ph idx="1" type="body"/>
          </p:nvPr>
        </p:nvSpPr>
        <p:spPr>
          <a:xfrm>
            <a:off x="941575" y="1714500"/>
            <a:ext cx="7364100" cy="30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Firebase manages all data real-time in the database. So, the exchange of data to and fro from the database is easy and quick..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Firebase allow syncing the real-time data across all the devices- Android, iOS, and the web without refreshing the screen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Firebase offers integration to Google Ads, AdMob, DoubleClick, Play Store, Data Studio, BigQuery, and Slack.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Everything from databases, analytics to crashing reports are included in Firebase. So, the app development teams can stay focused on improving the user experience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08" name="Google Shape;308;p54"/>
          <p:cNvSpPr txBox="1"/>
          <p:nvPr>
            <p:ph type="title"/>
          </p:nvPr>
        </p:nvSpPr>
        <p:spPr>
          <a:xfrm>
            <a:off x="2407325" y="509179"/>
            <a:ext cx="4329300" cy="89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000000"/>
                </a:solidFill>
              </a:rPr>
              <a:t>2.</a:t>
            </a:r>
            <a:r>
              <a:rPr b="1" lang="en" sz="3700"/>
              <a:t>  </a:t>
            </a:r>
            <a:r>
              <a:rPr b="1" lang="en" sz="3700"/>
              <a:t>FireBase</a:t>
            </a:r>
            <a:endParaRPr b="1" sz="3700"/>
          </a:p>
        </p:txBody>
      </p:sp>
      <p:pic>
        <p:nvPicPr>
          <p:cNvPr id="309" name="Google Shape;3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6625" y="252675"/>
            <a:ext cx="14097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5"/>
          <p:cNvSpPr txBox="1"/>
          <p:nvPr>
            <p:ph idx="1" type="body"/>
          </p:nvPr>
        </p:nvSpPr>
        <p:spPr>
          <a:xfrm>
            <a:off x="1138325" y="1306950"/>
            <a:ext cx="6872100" cy="3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Application witho</a:t>
            </a:r>
            <a:r>
              <a:rPr lang="en" sz="1800"/>
              <a:t>ut backend server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No SQL database so it is more faster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Push notification</a:t>
            </a:r>
            <a:endParaRPr sz="2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Analytics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Crash reports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Cloud storage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Test Lab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Auto Backup</a:t>
            </a:r>
            <a:endParaRPr sz="1800"/>
          </a:p>
        </p:txBody>
      </p:sp>
      <p:sp>
        <p:nvSpPr>
          <p:cNvPr id="315" name="Google Shape;315;p55"/>
          <p:cNvSpPr txBox="1"/>
          <p:nvPr>
            <p:ph type="title"/>
          </p:nvPr>
        </p:nvSpPr>
        <p:spPr>
          <a:xfrm>
            <a:off x="2407325" y="509179"/>
            <a:ext cx="43293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Firebase?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/>
          <p:nvPr>
            <p:ph idx="1" type="body"/>
          </p:nvPr>
        </p:nvSpPr>
        <p:spPr>
          <a:xfrm>
            <a:off x="191790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6"/>
          <p:cNvSpPr txBox="1"/>
          <p:nvPr>
            <p:ph type="title"/>
          </p:nvPr>
        </p:nvSpPr>
        <p:spPr>
          <a:xfrm>
            <a:off x="2407325" y="509179"/>
            <a:ext cx="43293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56"/>
          <p:cNvPicPr preferRelativeResize="0"/>
          <p:nvPr/>
        </p:nvPicPr>
        <p:blipFill rotWithShape="1">
          <a:blip r:embed="rId3">
            <a:alphaModFix/>
          </a:blip>
          <a:srcRect b="8053" l="-1356" r="4438" t="8053"/>
          <a:stretch/>
        </p:blipFill>
        <p:spPr>
          <a:xfrm>
            <a:off x="0" y="446175"/>
            <a:ext cx="8861700" cy="43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7"/>
          <p:cNvSpPr txBox="1"/>
          <p:nvPr>
            <p:ph idx="1" type="body"/>
          </p:nvPr>
        </p:nvSpPr>
        <p:spPr>
          <a:xfrm>
            <a:off x="1054000" y="2134800"/>
            <a:ext cx="7153200" cy="24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Dialogflow is a natural language processing (NLP) platform that can be used to build conversational applications and experiences for a company’s customers in various languages and on multiple platforms.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The Google-powered product enables developers to create interfaces for responding to customer queries in different languages.</a:t>
            </a:r>
            <a:endParaRPr sz="1900"/>
          </a:p>
        </p:txBody>
      </p:sp>
      <p:sp>
        <p:nvSpPr>
          <p:cNvPr id="328" name="Google Shape;328;p57"/>
          <p:cNvSpPr txBox="1"/>
          <p:nvPr>
            <p:ph type="title"/>
          </p:nvPr>
        </p:nvSpPr>
        <p:spPr>
          <a:xfrm>
            <a:off x="886550" y="867379"/>
            <a:ext cx="43293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3.  </a:t>
            </a:r>
            <a:r>
              <a:rPr lang="en">
                <a:solidFill>
                  <a:srgbClr val="FFFFFF"/>
                </a:solidFill>
              </a:rPr>
              <a:t>DialogFlow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9" name="Google Shape;3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075" y="364075"/>
            <a:ext cx="1613100" cy="16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/>
          <p:nvPr/>
        </p:nvSpPr>
        <p:spPr>
          <a:xfrm rot="1710056">
            <a:off x="-1977868" y="-297298"/>
            <a:ext cx="6513359" cy="5642947"/>
          </a:xfrm>
          <a:prstGeom prst="hexagon">
            <a:avLst>
              <a:gd fmla="val 27814" name="adj"/>
              <a:gd fmla="val 115470" name="vf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1"/>
          <p:cNvSpPr txBox="1"/>
          <p:nvPr>
            <p:ph type="ctrTitle"/>
          </p:nvPr>
        </p:nvSpPr>
        <p:spPr>
          <a:xfrm>
            <a:off x="4422044" y="1687475"/>
            <a:ext cx="3153900" cy="12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 </a:t>
            </a:r>
            <a:r>
              <a:rPr b="1" lang="en" sz="3900"/>
              <a:t>Introduction</a:t>
            </a:r>
            <a:endParaRPr b="1" sz="3900"/>
          </a:p>
        </p:txBody>
      </p:sp>
      <p:sp>
        <p:nvSpPr>
          <p:cNvPr id="160" name="Google Shape;160;p31"/>
          <p:cNvSpPr txBox="1"/>
          <p:nvPr>
            <p:ph idx="2" type="title"/>
          </p:nvPr>
        </p:nvSpPr>
        <p:spPr>
          <a:xfrm>
            <a:off x="1540117" y="228285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8"/>
          <p:cNvSpPr txBox="1"/>
          <p:nvPr>
            <p:ph type="title"/>
          </p:nvPr>
        </p:nvSpPr>
        <p:spPr>
          <a:xfrm>
            <a:off x="2407325" y="509179"/>
            <a:ext cx="43293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Dialogflow JSON</a:t>
            </a:r>
            <a:endParaRPr sz="2800"/>
          </a:p>
        </p:txBody>
      </p:sp>
      <p:pic>
        <p:nvPicPr>
          <p:cNvPr id="335" name="Google Shape;3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8279"/>
            <a:ext cx="8839203" cy="2580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9"/>
          <p:cNvSpPr txBox="1"/>
          <p:nvPr>
            <p:ph type="title"/>
          </p:nvPr>
        </p:nvSpPr>
        <p:spPr>
          <a:xfrm>
            <a:off x="1917900" y="509175"/>
            <a:ext cx="54600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4</a:t>
            </a:r>
            <a:r>
              <a:rPr lang="en"/>
              <a:t>. Youtube API</a:t>
            </a:r>
            <a:endParaRPr/>
          </a:p>
        </p:txBody>
      </p:sp>
      <p:pic>
        <p:nvPicPr>
          <p:cNvPr id="341" name="Google Shape;341;p59"/>
          <p:cNvPicPr preferRelativeResize="0"/>
          <p:nvPr/>
        </p:nvPicPr>
        <p:blipFill rotWithShape="1">
          <a:blip r:embed="rId3">
            <a:alphaModFix/>
          </a:blip>
          <a:srcRect b="38792" l="0" r="49897" t="27322"/>
          <a:stretch/>
        </p:blipFill>
        <p:spPr>
          <a:xfrm>
            <a:off x="250175" y="1405876"/>
            <a:ext cx="4581376" cy="174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3000" y="3484800"/>
            <a:ext cx="4777999" cy="13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/>
          <p:nvPr>
            <p:ph type="title"/>
          </p:nvPr>
        </p:nvSpPr>
        <p:spPr>
          <a:xfrm>
            <a:off x="104775" y="1115341"/>
            <a:ext cx="43293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Google map</a:t>
            </a:r>
            <a:endParaRPr sz="3100"/>
          </a:p>
        </p:txBody>
      </p:sp>
      <p:pic>
        <p:nvPicPr>
          <p:cNvPr id="348" name="Google Shape;34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38" y="3986863"/>
            <a:ext cx="72485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875" y="595325"/>
            <a:ext cx="4429275" cy="19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763" y="2807013"/>
            <a:ext cx="893445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1"/>
          <p:cNvSpPr txBox="1"/>
          <p:nvPr>
            <p:ph type="title"/>
          </p:nvPr>
        </p:nvSpPr>
        <p:spPr>
          <a:xfrm>
            <a:off x="765700" y="1878150"/>
            <a:ext cx="7436400" cy="22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Application Video</a:t>
            </a:r>
            <a:endParaRPr sz="6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2"/>
          <p:cNvSpPr txBox="1"/>
          <p:nvPr>
            <p:ph idx="1" type="body"/>
          </p:nvPr>
        </p:nvSpPr>
        <p:spPr>
          <a:xfrm>
            <a:off x="191790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62"/>
          <p:cNvSpPr txBox="1"/>
          <p:nvPr>
            <p:ph type="title"/>
          </p:nvPr>
        </p:nvSpPr>
        <p:spPr>
          <a:xfrm>
            <a:off x="2407325" y="509179"/>
            <a:ext cx="43293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62"/>
          <p:cNvPicPr preferRelativeResize="0"/>
          <p:nvPr/>
        </p:nvPicPr>
        <p:blipFill rotWithShape="1">
          <a:blip r:embed="rId3">
            <a:alphaModFix/>
          </a:blip>
          <a:srcRect b="15400" l="0" r="1594" t="8657"/>
          <a:stretch/>
        </p:blipFill>
        <p:spPr>
          <a:xfrm>
            <a:off x="438600" y="199325"/>
            <a:ext cx="8266776" cy="35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2"/>
          <p:cNvPicPr preferRelativeResize="0"/>
          <p:nvPr/>
        </p:nvPicPr>
        <p:blipFill rotWithShape="1">
          <a:blip r:embed="rId3">
            <a:alphaModFix/>
          </a:blip>
          <a:srcRect b="34409" l="0" r="4933" t="58679"/>
          <a:stretch/>
        </p:blipFill>
        <p:spPr>
          <a:xfrm>
            <a:off x="438600" y="4226325"/>
            <a:ext cx="7985626" cy="3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3"/>
          <p:cNvSpPr txBox="1"/>
          <p:nvPr>
            <p:ph type="ctrTitle"/>
          </p:nvPr>
        </p:nvSpPr>
        <p:spPr>
          <a:xfrm>
            <a:off x="1483575" y="2044350"/>
            <a:ext cx="5904300" cy="10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100"/>
              <a:t>Thanks!</a:t>
            </a:r>
            <a:endParaRPr sz="1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idx="1" type="body"/>
          </p:nvPr>
        </p:nvSpPr>
        <p:spPr>
          <a:xfrm>
            <a:off x="678025" y="1156475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arlow Semi Condensed"/>
              <a:buChar char="⬡"/>
            </a:pPr>
            <a:r>
              <a:rPr lang="en" sz="2200"/>
              <a:t>Care Crop is an application program that offers health-related services for smartphones.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arlow Semi Condensed"/>
              <a:buChar char="⬡"/>
            </a:pPr>
            <a:r>
              <a:rPr lang="en" sz="2200"/>
              <a:t>Care Crop is designed to help consumers make healthier choices in their everyday life by offering advice about fitness or nutrition.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6" name="Google Shape;1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772" y="1646150"/>
            <a:ext cx="2363104" cy="1747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/>
          <p:nvPr/>
        </p:nvSpPr>
        <p:spPr>
          <a:xfrm rot="1710056">
            <a:off x="4555757" y="-297298"/>
            <a:ext cx="6513359" cy="5642947"/>
          </a:xfrm>
          <a:prstGeom prst="hexagon">
            <a:avLst>
              <a:gd fmla="val 27814" name="adj"/>
              <a:gd fmla="val 115470" name="vf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3"/>
          <p:cNvSpPr txBox="1"/>
          <p:nvPr>
            <p:ph type="ctrTitle"/>
          </p:nvPr>
        </p:nvSpPr>
        <p:spPr>
          <a:xfrm flipH="1">
            <a:off x="353075" y="2006550"/>
            <a:ext cx="5168400" cy="11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300"/>
              <a:t>User Interaction</a:t>
            </a:r>
            <a:endParaRPr sz="2800"/>
          </a:p>
        </p:txBody>
      </p:sp>
      <p:sp>
        <p:nvSpPr>
          <p:cNvPr id="173" name="Google Shape;173;p33"/>
          <p:cNvSpPr txBox="1"/>
          <p:nvPr>
            <p:ph idx="2" type="title"/>
          </p:nvPr>
        </p:nvSpPr>
        <p:spPr>
          <a:xfrm flipH="1">
            <a:off x="5908808" y="228285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02</a:t>
            </a:r>
            <a:endParaRPr sz="5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900" y="152400"/>
            <a:ext cx="2233246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900" y="152400"/>
            <a:ext cx="223324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200" y="152400"/>
            <a:ext cx="223324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5"/>
          <p:cNvSpPr txBox="1"/>
          <p:nvPr/>
        </p:nvSpPr>
        <p:spPr>
          <a:xfrm>
            <a:off x="4756050" y="2072900"/>
            <a:ext cx="38358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Care Crop application provide 6 core </a:t>
            </a:r>
            <a:r>
              <a:rPr lang="en" sz="1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different</a:t>
            </a:r>
            <a:r>
              <a:rPr lang="en" sz="1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medical services</a:t>
            </a:r>
            <a:endParaRPr sz="1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350" y="152400"/>
            <a:ext cx="223324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6"/>
          <p:cNvSpPr txBox="1"/>
          <p:nvPr/>
        </p:nvSpPr>
        <p:spPr>
          <a:xfrm>
            <a:off x="523075" y="1608000"/>
            <a:ext cx="3884100" cy="19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Home Side Menu:</a:t>
            </a:r>
            <a:endParaRPr b="1"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155C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Display user name and phone number 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</a:t>
            </a: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ettings menu 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Upgrade premium (Disabled for now)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Logout function button 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794" y="0"/>
            <a:ext cx="289323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atercolor Background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B1FFCF"/>
      </a:accent1>
      <a:accent2>
        <a:srgbClr val="8EFCB8"/>
      </a:accent2>
      <a:accent3>
        <a:srgbClr val="70C4E8"/>
      </a:accent3>
      <a:accent4>
        <a:srgbClr val="48B8E7"/>
      </a:accent4>
      <a:accent5>
        <a:srgbClr val="4390B1"/>
      </a:accent5>
      <a:accent6>
        <a:srgbClr val="A4DAF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